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8" r:id="rId3"/>
    <p:sldId id="272" r:id="rId4"/>
    <p:sldId id="287" r:id="rId5"/>
    <p:sldId id="271" r:id="rId6"/>
    <p:sldId id="276" r:id="rId7"/>
    <p:sldId id="277" r:id="rId8"/>
    <p:sldId id="270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993300"/>
    <a:srgbClr val="471A19"/>
    <a:srgbClr val="FFFFFF"/>
    <a:srgbClr val="FFFF00"/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32" autoAdjust="0"/>
    <p:restoredTop sz="94660"/>
  </p:normalViewPr>
  <p:slideViewPr>
    <p:cSldViewPr>
      <p:cViewPr varScale="1">
        <p:scale>
          <a:sx n="73" d="100"/>
          <a:sy n="73" d="100"/>
        </p:scale>
        <p:origin x="-12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F99CCB-386D-499E-A6B3-ABEF3720971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134" y="-5680"/>
            <a:ext cx="9150134" cy="68636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80528" y="-99392"/>
            <a:ext cx="9433048" cy="7056784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7020272" y="5949280"/>
            <a:ext cx="1542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Рябова Л.Н.</a:t>
            </a:r>
            <a:endParaRPr lang="ru-RU" sz="1800" b="1" dirty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1226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BD2C8E-546C-420E-BEB7-082A0A14B93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80528" y="-99392"/>
            <a:ext cx="9433048" cy="70567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168" y="260648"/>
            <a:ext cx="8885655" cy="6336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096833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C2FF05-1CA5-4037-BC53-EC20C59E5EE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6599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3AECF6-D1E8-4C16-B873-EBA1D77D866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9949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8997A2-8AE9-4E0F-820A-C8CAC6F8C2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8315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A70C3-031F-4E83-A7A9-21583772D76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8170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58667-B33F-4866-B910-66DFBE91BC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1313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1D0E43-31E7-4410-B2D9-D8A3EA6DC13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770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D5BD1C-21D4-49A7-9B31-0BEB39A72B2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1206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1D617B-DC90-4965-8569-1DEE9842C1A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8225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77146F-6F79-44CE-9A8D-1E29A4D130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1446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20EACB6-18DB-4EA2-8130-6489AA8415A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00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ukrmet.kiev.ua/uploads/posts/2013-11/jebrkaqxnb.jpg" TargetMode="External"/><Relationship Id="rId3" Type="http://schemas.openxmlformats.org/officeDocument/2006/relationships/hyperlink" Target="http://remontyes.ru/uploads/posts/2013-09/1380547419_sortament-metalloprokata.jpg" TargetMode="External"/><Relationship Id="rId7" Type="http://schemas.openxmlformats.org/officeDocument/2006/relationships/hyperlink" Target="http://geography.su/atlas/item/f00/s00/z0000000/pic/map031.jpg" TargetMode="External"/><Relationship Id="rId2" Type="http://schemas.openxmlformats.org/officeDocument/2006/relationships/hyperlink" Target="http://&#1076;&#1086;&#1081;&#1090;&#1094;.&#1088;&#1092;/intacto/images/new19072013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krmap.su/program2009/g10/Maps/tsvetnaya_metallurgiya.jpg" TargetMode="External"/><Relationship Id="rId5" Type="http://schemas.openxmlformats.org/officeDocument/2006/relationships/hyperlink" Target="http://tak-to-ent.net/images/109geogr10/30.png" TargetMode="External"/><Relationship Id="rId4" Type="http://schemas.openxmlformats.org/officeDocument/2006/relationships/hyperlink" Target="http://900igr.net/datai/ekonomika/Otrasli-promyshlennosti-mira/0003-003-CHernaja-metallurgija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504" y="2130425"/>
            <a:ext cx="9036496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9600" b="1" dirty="0" smtClean="0">
                <a:solidFill>
                  <a:schemeClr val="bg1"/>
                </a:solidFill>
              </a:rPr>
              <a:t>Металлургия: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7544" y="3501008"/>
            <a:ext cx="8424936" cy="1752600"/>
          </a:xfrm>
        </p:spPr>
        <p:txBody>
          <a:bodyPr/>
          <a:lstStyle/>
          <a:p>
            <a:pPr eaLnBrk="1" hangingPunct="1"/>
            <a:r>
              <a:rPr lang="ru-RU" altLang="ru-RU" sz="6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altLang="ru-RU" sz="6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ёрная и цветная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Прямая соединительная линия 33"/>
          <p:cNvCxnSpPr/>
          <p:nvPr/>
        </p:nvCxnSpPr>
        <p:spPr>
          <a:xfrm>
            <a:off x="222013" y="5298376"/>
            <a:ext cx="46191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222013" y="3969060"/>
            <a:ext cx="46191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58417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МЕТАЛЛУРГИЯ</a:t>
            </a:r>
            <a:r>
              <a:rPr lang="ru-RU" sz="3200" dirty="0" smtClean="0">
                <a:solidFill>
                  <a:srgbClr val="663300"/>
                </a:solidFill>
              </a:rPr>
              <a:t> – </a:t>
            </a:r>
            <a:r>
              <a:rPr lang="ru-RU" dirty="0" smtClean="0">
                <a:solidFill>
                  <a:srgbClr val="663300"/>
                </a:solidFill>
              </a:rPr>
              <a:t/>
            </a:r>
            <a:br>
              <a:rPr lang="ru-RU" dirty="0" smtClean="0">
                <a:solidFill>
                  <a:srgbClr val="663300"/>
                </a:solidFill>
              </a:rPr>
            </a:br>
            <a:r>
              <a:rPr lang="ru-RU" sz="2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отрасль промышленности, включающая в себя добычу и обогащение рудных ресурсов и производство металла</a:t>
            </a:r>
            <a:endParaRPr lang="ru-RU" sz="26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1700808"/>
            <a:ext cx="3218656" cy="576064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МЕТАЛЛУРГИЯ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61346" y="2348880"/>
            <a:ext cx="2448272" cy="576064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ЧЕРНАЯ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11541" y="3245435"/>
            <a:ext cx="3443503" cy="1296144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Добыча   и обогащение железной руды</a:t>
            </a:r>
          </a:p>
          <a:p>
            <a:pPr algn="ctr"/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11542" y="4866328"/>
            <a:ext cx="3443504" cy="864096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Чугун, сталь, прокат,  ферросплавы</a:t>
            </a:r>
          </a:p>
          <a:p>
            <a:pPr algn="ctr"/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199433" y="2636912"/>
            <a:ext cx="0" cy="266429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199433" y="2636912"/>
            <a:ext cx="46191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4812212" y="2636912"/>
            <a:ext cx="132226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4812212" y="2654011"/>
            <a:ext cx="0" cy="318725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4812212" y="3743289"/>
            <a:ext cx="132226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4805978" y="4866328"/>
            <a:ext cx="132226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4812212" y="5810043"/>
            <a:ext cx="132226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6038276" y="2348880"/>
            <a:ext cx="2448272" cy="576064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ЦВЕТНАЯ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91651" y="3229125"/>
            <a:ext cx="3608197" cy="936104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Добыча  сырья и его обогащение </a:t>
            </a:r>
          </a:p>
          <a:p>
            <a:pPr algn="ctr"/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091651" y="4365104"/>
            <a:ext cx="3608197" cy="936104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Получение металла, рафинирование</a:t>
            </a:r>
          </a:p>
          <a:p>
            <a:pPr algn="ctr"/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091651" y="5517232"/>
            <a:ext cx="3608197" cy="648072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Получение сплавов </a:t>
            </a:r>
          </a:p>
          <a:p>
            <a:pPr algn="ctr"/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82059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891" y="188640"/>
            <a:ext cx="8568952" cy="65293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ЧЕРНАЯ МЕТАЛЛУРГИЯ</a:t>
            </a:r>
            <a:endParaRPr lang="ru-RU" sz="32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91125247"/>
              </p:ext>
            </p:extLst>
          </p:nvPr>
        </p:nvGraphicFramePr>
        <p:xfrm>
          <a:off x="179512" y="836712"/>
          <a:ext cx="8730331" cy="51389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48472"/>
                <a:gridCol w="4481859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400" b="1" baseline="0" dirty="0" smtClean="0">
                          <a:solidFill>
                            <a:srgbClr val="66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Запасы железных руд</a:t>
                      </a: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400" b="1" baseline="0" dirty="0" smtClean="0">
                          <a:solidFill>
                            <a:srgbClr val="66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Добывается в 50 странах мира</a:t>
                      </a:r>
                      <a:endParaRPr lang="ru-RU" sz="2400" b="1" dirty="0">
                        <a:solidFill>
                          <a:srgbClr val="66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1" hangingPunct="1">
                        <a:lnSpc>
                          <a:spcPct val="80000"/>
                        </a:lnSpc>
                      </a:pPr>
                      <a:r>
                        <a:rPr lang="ru-RU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Восточная Европа, Азия, </a:t>
                      </a:r>
                    </a:p>
                    <a:p>
                      <a:pPr algn="ctr" eaLnBrk="1" hangingPunct="1">
                        <a:lnSpc>
                          <a:spcPct val="80000"/>
                        </a:lnSpc>
                      </a:pPr>
                      <a:r>
                        <a:rPr lang="ru-RU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Южная Америка, </a:t>
                      </a:r>
                    </a:p>
                    <a:p>
                      <a:pPr algn="ctr" eaLnBrk="1" hangingPunct="1">
                        <a:lnSpc>
                          <a:spcPct val="80000"/>
                        </a:lnSpc>
                      </a:pPr>
                      <a:r>
                        <a:rPr lang="ru-RU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Северная Америка, Африка, Западная Европа, Австралия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400" b="1" dirty="0" smtClean="0">
                          <a:solidFill>
                            <a:srgbClr val="66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Импортеры железной</a:t>
                      </a:r>
                      <a:r>
                        <a:rPr lang="ru-RU" sz="2400" b="1" baseline="0" dirty="0" smtClean="0">
                          <a:solidFill>
                            <a:srgbClr val="66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руды:</a:t>
                      </a:r>
                      <a:endParaRPr lang="ru-RU" sz="2400" b="1" dirty="0">
                        <a:solidFill>
                          <a:srgbClr val="66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1" hangingPunct="1">
                        <a:lnSpc>
                          <a:spcPct val="80000"/>
                        </a:lnSpc>
                      </a:pPr>
                      <a:r>
                        <a:rPr lang="ru-RU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Япония, Китай, ФРГ, Южная</a:t>
                      </a:r>
                      <a:r>
                        <a:rPr lang="ru-RU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Корея, Великобритания</a:t>
                      </a:r>
                      <a:endParaRPr lang="ru-RU" sz="24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66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Лидеры</a:t>
                      </a:r>
                      <a:r>
                        <a:rPr lang="ru-RU" sz="2400" b="1" baseline="0" dirty="0" smtClean="0">
                          <a:solidFill>
                            <a:srgbClr val="66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по добыче руды: 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Россия, Бразилия, Канада, США, Австралия, Индия, Китай, Украина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1" hangingPunct="1">
                        <a:lnSpc>
                          <a:spcPct val="80000"/>
                        </a:lnSpc>
                      </a:pPr>
                      <a:r>
                        <a:rPr lang="ru-RU" sz="2400" b="1" dirty="0" smtClean="0">
                          <a:solidFill>
                            <a:srgbClr val="66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Лидеры по выплавке стали:</a:t>
                      </a:r>
                      <a:r>
                        <a:rPr lang="ru-RU" sz="2400" b="1" baseline="0" dirty="0" smtClean="0">
                          <a:solidFill>
                            <a:srgbClr val="66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</a:p>
                    <a:p>
                      <a:pPr algn="ctr" eaLnBrk="1" hangingPunct="1">
                        <a:lnSpc>
                          <a:spcPct val="80000"/>
                        </a:lnSpc>
                      </a:pP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Китай, Япония, США, Россия, ФРГ, Республика Корея, Украина, Бразилия, Италия, Индия, Франция, Канада, Великобритания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baseline="0" dirty="0" smtClean="0">
                          <a:solidFill>
                            <a:srgbClr val="66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Марганцевые руды: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ЮАР, Габон, Индия, Украина, Австралия. Бразилия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1" hangingPunct="1">
                        <a:lnSpc>
                          <a:spcPct val="80000"/>
                        </a:lnSpc>
                      </a:pPr>
                      <a:r>
                        <a:rPr lang="ru-RU" sz="2400" b="1" dirty="0" smtClean="0">
                          <a:solidFill>
                            <a:srgbClr val="66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Хромовые</a:t>
                      </a:r>
                      <a:r>
                        <a:rPr lang="ru-RU" sz="2400" b="1" baseline="0" dirty="0" smtClean="0">
                          <a:solidFill>
                            <a:srgbClr val="66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руды:</a:t>
                      </a:r>
                    </a:p>
                    <a:p>
                      <a:pPr algn="ctr" eaLnBrk="1" hangingPunct="1">
                        <a:lnSpc>
                          <a:spcPct val="80000"/>
                        </a:lnSpc>
                      </a:pP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Зимбабве, Казахстан, Турция, Иран, Филиппины, ЮАР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baseline="0" dirty="0" smtClean="0">
                          <a:solidFill>
                            <a:srgbClr val="66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94% выплавляемых и потребляемых металлов - черные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eaLnBrk="1" hangingPunct="1">
                        <a:lnSpc>
                          <a:spcPct val="80000"/>
                        </a:lnSpc>
                      </a:pPr>
                      <a:endParaRPr lang="ru-RU" sz="24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462" y="764704"/>
            <a:ext cx="8890000" cy="583264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544" y="211685"/>
            <a:ext cx="8988918" cy="5760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Определите основные районы добычи железных руд и выплавки стали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xmlns="" val="1300113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77809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ЦВЕТНАЯ МЕТАЛЛУРГИЯ</a:t>
            </a:r>
            <a:endParaRPr lang="ru-RU" sz="32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980728"/>
            <a:ext cx="8892480" cy="5472608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2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 около 70 металлов: </a:t>
            </a: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медь, алюминий, свинец, цинк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ru-RU" sz="2600" b="1" dirty="0" smtClean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2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Особенности: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Низкое содержание металлов в руде – обогащение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в руде большого количества различных металлов – последовательное их выделение.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Комбинирование  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2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 размещения:</a:t>
            </a:r>
          </a:p>
          <a:p>
            <a:pPr marL="514350" indent="-514350">
              <a:lnSpc>
                <a:spcPct val="90000"/>
              </a:lnSpc>
              <a:spcBef>
                <a:spcPts val="0"/>
              </a:spcBef>
              <a:buAutoNum type="arabicPeriod"/>
            </a:pP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Сырьевой (для получения 1 тонны меди  необходимо переработать 100 тонн руды, 1 тонна олова – 300 тонн руды)</a:t>
            </a:r>
          </a:p>
          <a:p>
            <a:pPr marL="514350" indent="-514350">
              <a:lnSpc>
                <a:spcPct val="90000"/>
              </a:lnSpc>
              <a:spcBef>
                <a:spcPts val="0"/>
              </a:spcBef>
              <a:buAutoNum type="arabicPeriod"/>
            </a:pP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Водный</a:t>
            </a:r>
          </a:p>
          <a:p>
            <a:pPr marL="514350" indent="-514350">
              <a:lnSpc>
                <a:spcPct val="90000"/>
              </a:lnSpc>
              <a:spcBef>
                <a:spcPts val="0"/>
              </a:spcBef>
              <a:buAutoNum type="arabicPeriod"/>
            </a:pP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Энергетический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598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6141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57606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ТИПЫ МЕТАЛЛУРГИЧЕСКИХ БАЗ</a:t>
            </a:r>
            <a:endParaRPr lang="ru-RU" sz="32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48" t="25607" r="11312" b="22393"/>
          <a:stretch/>
        </p:blipFill>
        <p:spPr>
          <a:xfrm>
            <a:off x="291500" y="1437928"/>
            <a:ext cx="8600979" cy="1847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Овал 4"/>
          <p:cNvSpPr/>
          <p:nvPr/>
        </p:nvSpPr>
        <p:spPr>
          <a:xfrm>
            <a:off x="323528" y="1209328"/>
            <a:ext cx="626368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059832" y="1100100"/>
            <a:ext cx="626368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7" name="Овал 6"/>
          <p:cNvSpPr/>
          <p:nvPr/>
        </p:nvSpPr>
        <p:spPr>
          <a:xfrm>
            <a:off x="5724128" y="1135721"/>
            <a:ext cx="626368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1500" y="3645024"/>
            <a:ext cx="86009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Базы, работающие на своей руде и на своем угле. 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Базы, работающие на привозном угле и своей руде или своем угле и привозной руде.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Базы, расположенные на транспортных потоках угля или около потребителя.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7232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 </a:t>
            </a:r>
            <a:endParaRPr lang="ru-RU" sz="3200" b="1" dirty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58141941"/>
              </p:ext>
            </p:extLst>
          </p:nvPr>
        </p:nvGraphicFramePr>
        <p:xfrm>
          <a:off x="107503" y="1067116"/>
          <a:ext cx="8856985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8953"/>
                <a:gridCol w="8518032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Страна, осуществляющая добычу железной руды, выплавку стали и их экспорт: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lvl="0"/>
                      <a:r>
                        <a:rPr lang="ru-RU" sz="26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А) Япония</a:t>
                      </a:r>
                      <a:r>
                        <a:rPr lang="ru-RU" sz="2600" b="1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Б) </a:t>
                      </a:r>
                      <a:r>
                        <a:rPr lang="ru-RU" sz="26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Италия</a:t>
                      </a:r>
                      <a:r>
                        <a:rPr lang="ru-RU" sz="2600" b="1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В) </a:t>
                      </a:r>
                      <a:r>
                        <a:rPr lang="ru-RU" sz="26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Бразилия</a:t>
                      </a:r>
                      <a:r>
                        <a:rPr lang="ru-RU" sz="2600" b="1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Г) </a:t>
                      </a:r>
                      <a:r>
                        <a:rPr lang="ru-RU" sz="26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Либерия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kern="12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34296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Лидер по производству стали: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4296"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6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А) США</a:t>
                      </a:r>
                      <a:r>
                        <a:rPr lang="ru-RU" sz="2600" b="1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Б) Китай         В) Япония        Г) Россия</a:t>
                      </a:r>
                      <a:endParaRPr lang="ru-RU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b="1" kern="12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34296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Лидер по производству алюминия:</a:t>
                      </a:r>
                      <a:endParaRPr lang="ru-RU" sz="2600" kern="12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4296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А) США</a:t>
                      </a:r>
                      <a:r>
                        <a:rPr lang="ru-RU" sz="2600" b="1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Б) Китай         В) Южная Корея        Г) Канада</a:t>
                      </a:r>
                      <a:endParaRPr lang="ru-RU" sz="26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4296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6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Страна-лидер по импорту железной руды:</a:t>
                      </a:r>
                      <a:endParaRPr lang="ru-RU" sz="2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4296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ru-RU" sz="2600" b="1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6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А) ФРГ</a:t>
                      </a:r>
                      <a:r>
                        <a:rPr lang="ru-RU" sz="2600" b="1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Б) Китай         В) Япония        Г) Великобритания</a:t>
                      </a:r>
                      <a:endParaRPr lang="ru-RU" sz="26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234296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Страны – экспортёры меди:</a:t>
                      </a:r>
                      <a:endParaRPr lang="ru-RU" sz="2600" kern="12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4296">
                <a:tc gridSpan="2">
                  <a:txBody>
                    <a:bodyPr/>
                    <a:lstStyle/>
                    <a:p>
                      <a:pPr marL="450850" marR="0" indent="-45085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А) Чили</a:t>
                      </a:r>
                      <a:r>
                        <a:rPr lang="ru-RU" sz="2600" b="1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и Перу           Б) Италия и Великобритания                  В) Россия и США         Г) Германия и Франция</a:t>
                      </a:r>
                      <a:endParaRPr lang="ru-RU" sz="26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5-конечная звезда 4"/>
          <p:cNvSpPr/>
          <p:nvPr/>
        </p:nvSpPr>
        <p:spPr>
          <a:xfrm>
            <a:off x="4283968" y="1886527"/>
            <a:ext cx="360040" cy="36004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5-конечная звезда 5"/>
          <p:cNvSpPr/>
          <p:nvPr/>
        </p:nvSpPr>
        <p:spPr>
          <a:xfrm>
            <a:off x="1827814" y="2747818"/>
            <a:ext cx="360040" cy="36004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295983" y="3484663"/>
            <a:ext cx="360040" cy="36004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3613022" y="4293096"/>
            <a:ext cx="360040" cy="36004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295983" y="5229200"/>
            <a:ext cx="360040" cy="36004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1864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4767299"/>
              </p:ext>
            </p:extLst>
          </p:nvPr>
        </p:nvGraphicFramePr>
        <p:xfrm>
          <a:off x="179512" y="548680"/>
          <a:ext cx="8712968" cy="573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12968"/>
              </a:tblGrid>
              <a:tr h="370840">
                <a:tc>
                  <a:txBody>
                    <a:bodyPr/>
                    <a:lstStyle/>
                    <a:p>
                      <a:pPr marL="457200" lvl="0" indent="-457200">
                        <a:lnSpc>
                          <a:spcPct val="80000"/>
                        </a:lnSpc>
                        <a:buAutoNum type="arabicPeriod"/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 цветной металлургии наблюдается значительный разрыв между районами  добычи,  обогащения руды и производством металла. </a:t>
                      </a:r>
                    </a:p>
                    <a:p>
                      <a:pPr marL="450850" lvl="0" indent="0">
                        <a:lnSpc>
                          <a:spcPct val="80000"/>
                        </a:lnSpc>
                        <a:buNone/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Где сосредоточен первый этап производства цветных металлов?</a:t>
                      </a:r>
                    </a:p>
                    <a:p>
                      <a:pPr marL="450850" lvl="0" indent="0">
                        <a:lnSpc>
                          <a:spcPct val="80000"/>
                        </a:lnSpc>
                        <a:buNone/>
                      </a:pPr>
                      <a:r>
                        <a:rPr lang="ru-RU" sz="2400" b="1" kern="120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1) Развитые страны                       2) Развивающие страны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55600" indent="-355600">
                        <a:lnSpc>
                          <a:spcPct val="80000"/>
                        </a:lnSpc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Выберете три страны, в которых производство</a:t>
                      </a:r>
                      <a:r>
                        <a:rPr lang="ru-RU" sz="2400" b="1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алюминия - 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отрасль международной специализации:</a:t>
                      </a:r>
                    </a:p>
                    <a:p>
                      <a:pPr marL="900113" lvl="0" indent="-900113">
                        <a:lnSpc>
                          <a:spcPct val="80000"/>
                        </a:lnSpc>
                      </a:pPr>
                      <a:r>
                        <a:rPr lang="ru-RU" sz="2400" b="1" kern="120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    1) Норвегия      </a:t>
                      </a:r>
                      <a:r>
                        <a:rPr lang="ru-RU" sz="2400" b="1" kern="1200" baseline="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2</a:t>
                      </a:r>
                      <a:r>
                        <a:rPr lang="ru-RU" sz="2400" b="1" kern="120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) Таиланд</a:t>
                      </a:r>
                      <a:r>
                        <a:rPr lang="ru-RU" sz="2400" b="1" kern="1200" baseline="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    3</a:t>
                      </a:r>
                      <a:r>
                        <a:rPr lang="ru-RU" sz="2400" b="1" kern="120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) Пакистан                               4) Канада</a:t>
                      </a:r>
                      <a:r>
                        <a:rPr lang="ru-RU" sz="2400" b="1" kern="1200" baseline="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ru-RU" sz="2400" b="1" kern="120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5) Австралия         6) Нигерия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55600" indent="-355600">
                        <a:lnSpc>
                          <a:spcPct val="80000"/>
                        </a:lnSpc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3.  В каких трёх странах чёрная металлургия развивается с использованием собственного сырья и топлива:</a:t>
                      </a:r>
                    </a:p>
                    <a:p>
                      <a:pPr lvl="0">
                        <a:lnSpc>
                          <a:spcPct val="80000"/>
                        </a:lnSpc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    </a:t>
                      </a:r>
                      <a:r>
                        <a:rPr lang="ru-RU" sz="2400" b="1" kern="120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1) Канада           2) Италия        3) Бельгия     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b="1" kern="120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    4) Австралия     5) Япония</a:t>
                      </a:r>
                      <a:r>
                        <a:rPr lang="ru-RU" sz="2400" b="1" kern="1200" baseline="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kern="120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6) Индия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55600" indent="-355600">
                        <a:lnSpc>
                          <a:spcPct val="80000"/>
                        </a:lnSpc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r>
                        <a:rPr lang="ru-RU" sz="2400" b="1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Какая страна является лидером по всем показателям цветной металлургии:</a:t>
                      </a:r>
                    </a:p>
                    <a:p>
                      <a:pPr lvl="0">
                        <a:lnSpc>
                          <a:spcPct val="80000"/>
                        </a:lnSpc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 </a:t>
                      </a:r>
                      <a:r>
                        <a:rPr lang="ru-RU" sz="2400" b="1" kern="120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1) Канада                 2) Италия            3) США </a:t>
                      </a:r>
                      <a:r>
                        <a:rPr lang="ru-RU" sz="2400" b="1" kern="1200" baseline="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kern="120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b="1" kern="120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 4) Австралия           5) Япония</a:t>
                      </a:r>
                      <a:r>
                        <a:rPr lang="ru-RU" sz="2400" b="1" kern="1200" baseline="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kern="1200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  6) Россия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5-конечная звезда 4"/>
          <p:cNvSpPr/>
          <p:nvPr/>
        </p:nvSpPr>
        <p:spPr>
          <a:xfrm>
            <a:off x="4463988" y="1886527"/>
            <a:ext cx="360040" cy="36004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5-конечная звезда 5"/>
          <p:cNvSpPr/>
          <p:nvPr/>
        </p:nvSpPr>
        <p:spPr>
          <a:xfrm>
            <a:off x="827584" y="2996952"/>
            <a:ext cx="360040" cy="36004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827584" y="3356992"/>
            <a:ext cx="360040" cy="36004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2987824" y="3356992"/>
            <a:ext cx="360040" cy="36004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779361" y="4293096"/>
            <a:ext cx="360040" cy="36004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4789129" y="4620527"/>
            <a:ext cx="360040" cy="36004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779361" y="4540590"/>
            <a:ext cx="360040" cy="36004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5149169" y="5517232"/>
            <a:ext cx="360040" cy="36004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1940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7969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ИНТЕРНЕТ-ИСТОЧНИКИ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568952" cy="4857403"/>
          </a:xfrm>
        </p:spPr>
        <p:txBody>
          <a:bodyPr>
            <a:normAutofit/>
          </a:bodyPr>
          <a:lstStyle/>
          <a:p>
            <a:pPr marL="177800" indent="-177800">
              <a:buFont typeface="Wingdings" panose="05000000000000000000" pitchFamily="2" charset="2"/>
              <a:buChar char="ü"/>
            </a:pPr>
            <a:r>
              <a:rPr lang="ru-RU" sz="1400" u="sng" dirty="0">
                <a:hlinkClick r:id="rId2"/>
              </a:rPr>
              <a:t>http://xn--d1akoru.xn--p1ai/intacto/images/new19072013.jpg</a:t>
            </a:r>
            <a:r>
              <a:rPr lang="ru-RU" sz="1400" dirty="0"/>
              <a:t>  Металлургия</a:t>
            </a:r>
          </a:p>
          <a:p>
            <a:pPr marL="177800" indent="-177800">
              <a:buFont typeface="Wingdings" panose="05000000000000000000" pitchFamily="2" charset="2"/>
              <a:buChar char="ü"/>
            </a:pPr>
            <a:r>
              <a:rPr lang="en-US" sz="1400" dirty="0" smtClean="0">
                <a:hlinkClick r:id="rId3"/>
              </a:rPr>
              <a:t>http</a:t>
            </a:r>
            <a:r>
              <a:rPr lang="en-US" sz="1400" dirty="0">
                <a:hlinkClick r:id="rId3"/>
              </a:rPr>
              <a:t>://</a:t>
            </a:r>
            <a:r>
              <a:rPr lang="en-US" sz="1400" dirty="0" smtClean="0">
                <a:hlinkClick r:id="rId3"/>
              </a:rPr>
              <a:t>remontyes.ru/uploads/posts/2013-09/1380547419_sortament-metalloprokata.jpg</a:t>
            </a:r>
            <a:r>
              <a:rPr lang="ru-RU" sz="1400" dirty="0" smtClean="0"/>
              <a:t>   Прокат</a:t>
            </a:r>
          </a:p>
          <a:p>
            <a:pPr marL="177800" indent="-177800">
              <a:buFont typeface="Wingdings" panose="05000000000000000000" pitchFamily="2" charset="2"/>
              <a:buChar char="ü"/>
            </a:pPr>
            <a:r>
              <a:rPr lang="en-US" sz="1400" dirty="0">
                <a:hlinkClick r:id="rId4"/>
              </a:rPr>
              <a:t>http://</a:t>
            </a:r>
            <a:r>
              <a:rPr lang="en-US" sz="1400" dirty="0" smtClean="0">
                <a:hlinkClick r:id="rId4"/>
              </a:rPr>
              <a:t>900igr.net/datai/ekonomika/Otrasli-promyshlennosti-mira/0003-003-CHernaja-metallurgija.jpg</a:t>
            </a:r>
            <a:r>
              <a:rPr lang="ru-RU" sz="1400" dirty="0" smtClean="0"/>
              <a:t>  Карта</a:t>
            </a:r>
          </a:p>
          <a:p>
            <a:pPr marL="177800" indent="-177800">
              <a:buFont typeface="Wingdings" panose="05000000000000000000" pitchFamily="2" charset="2"/>
              <a:buChar char="ü"/>
            </a:pPr>
            <a:r>
              <a:rPr lang="en-US" sz="1400" dirty="0">
                <a:hlinkClick r:id="rId5"/>
              </a:rPr>
              <a:t>http://</a:t>
            </a:r>
            <a:r>
              <a:rPr lang="en-US" sz="1400" dirty="0" smtClean="0">
                <a:hlinkClick r:id="rId5"/>
              </a:rPr>
              <a:t>tak-to-ent.net/images/109geogr10/30.png</a:t>
            </a:r>
            <a:r>
              <a:rPr lang="ru-RU" sz="1400" dirty="0" smtClean="0"/>
              <a:t> Типы металлургических баз</a:t>
            </a:r>
          </a:p>
          <a:p>
            <a:pPr marL="177800" indent="-177800">
              <a:buFont typeface="Wingdings" panose="05000000000000000000" pitchFamily="2" charset="2"/>
              <a:buChar char="ü"/>
            </a:pPr>
            <a:r>
              <a:rPr lang="en-US" sz="1400" dirty="0">
                <a:hlinkClick r:id="rId6"/>
              </a:rPr>
              <a:t>http://</a:t>
            </a:r>
            <a:r>
              <a:rPr lang="en-US" sz="1400" dirty="0" smtClean="0">
                <a:hlinkClick r:id="rId6"/>
              </a:rPr>
              <a:t>ukrmap.su/program2009/g10/Maps/tsvetnaya_metallurgiya.jpg</a:t>
            </a:r>
            <a:r>
              <a:rPr lang="ru-RU" sz="1400" dirty="0" smtClean="0"/>
              <a:t> Карта цветной металлургии мира</a:t>
            </a:r>
          </a:p>
          <a:p>
            <a:pPr marL="177800" indent="-177800">
              <a:buFont typeface="Wingdings" panose="05000000000000000000" pitchFamily="2" charset="2"/>
              <a:buChar char="ü"/>
            </a:pPr>
            <a:r>
              <a:rPr lang="en-US" sz="1400" dirty="0">
                <a:hlinkClick r:id="rId7"/>
              </a:rPr>
              <a:t>http://</a:t>
            </a:r>
            <a:r>
              <a:rPr lang="en-US" sz="1400" dirty="0" smtClean="0">
                <a:hlinkClick r:id="rId7"/>
              </a:rPr>
              <a:t>geography.su/atlas/item/f00/s00/z0000000/pic/map031.jpg</a:t>
            </a:r>
            <a:r>
              <a:rPr lang="ru-RU" sz="1400" dirty="0" smtClean="0"/>
              <a:t>  Карта черной металлургии мира</a:t>
            </a:r>
          </a:p>
          <a:p>
            <a:pPr marL="177800" indent="-177800">
              <a:buFont typeface="Wingdings" panose="05000000000000000000" pitchFamily="2" charset="2"/>
              <a:buChar char="ü"/>
            </a:pPr>
            <a:r>
              <a:rPr lang="en-US" sz="1400" dirty="0">
                <a:hlinkClick r:id="rId8"/>
              </a:rPr>
              <a:t>http://</a:t>
            </a:r>
            <a:r>
              <a:rPr lang="en-US" sz="1400" dirty="0" smtClean="0">
                <a:hlinkClick r:id="rId8"/>
              </a:rPr>
              <a:t>ukrmet.kiev.ua/uploads/posts/2013-11/jebrkaqxnb.jpg</a:t>
            </a:r>
            <a:r>
              <a:rPr lang="ru-RU" sz="1400" dirty="0" smtClean="0"/>
              <a:t> Металлургический комбинат</a:t>
            </a:r>
          </a:p>
          <a:p>
            <a:pPr marL="0"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2759223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906</TotalTime>
  <Words>566</Words>
  <Application>Microsoft Office PowerPoint</Application>
  <PresentationFormat>Экран (4:3)</PresentationFormat>
  <Paragraphs>92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Металлургия:</vt:lpstr>
      <vt:lpstr>МЕТАЛЛУРГИЯ –  отрасль промышленности, включающая в себя добычу и обогащение рудных ресурсов и производство металла</vt:lpstr>
      <vt:lpstr>ЧЕРНАЯ МЕТАЛЛУРГИЯ</vt:lpstr>
      <vt:lpstr>ЦВЕТНАЯ МЕТАЛЛУРГИЯ</vt:lpstr>
      <vt:lpstr>ТИПЫ МЕТАЛЛУРГИЧЕСКИХ БАЗ</vt:lpstr>
      <vt:lpstr>Тест </vt:lpstr>
      <vt:lpstr>Слайд 7</vt:lpstr>
      <vt:lpstr>ИНТЕРНЕТ-ИСТОЧНИКИ</vt:lpstr>
    </vt:vector>
  </TitlesOfParts>
  <Manager>АКТАУ</Manager>
  <Company>ЭКЛИЦЕЯ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МЕТАЛЛУРГИЯ МИРА</dc:title>
  <dc:subject>ГЕОГРАФИЯ МИРА</dc:subject>
  <dc:creator>РЯБОВА Л.Н.</dc:creator>
  <cp:keywords>НИКИТА</cp:keywords>
  <cp:lastModifiedBy>Катя</cp:lastModifiedBy>
  <cp:revision>80</cp:revision>
  <dcterms:created xsi:type="dcterms:W3CDTF">2009-02-24T18:55:14Z</dcterms:created>
  <dcterms:modified xsi:type="dcterms:W3CDTF">2017-02-01T16:45:23Z</dcterms:modified>
  <cp:category>10 КЛАСС</cp:category>
</cp:coreProperties>
</file>